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1" r:id="rId10"/>
    <p:sldId id="265" r:id="rId11"/>
    <p:sldId id="266" r:id="rId12"/>
    <p:sldId id="267" r:id="rId13"/>
    <p:sldId id="268" r:id="rId14"/>
    <p:sldId id="269" r:id="rId15"/>
    <p:sldId id="270" r:id="rId16"/>
    <p:sldId id="276" r:id="rId17"/>
    <p:sldId id="272" r:id="rId18"/>
    <p:sldId id="273" r:id="rId19"/>
    <p:sldId id="275" r:id="rId20"/>
    <p:sldId id="274" r:id="rId21"/>
    <p:sldId id="264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2249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69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66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314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558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470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349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84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624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90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149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8FE413-E71D-4C27-874E-E303A545A875}" type="datetimeFigureOut">
              <a:rPr lang="en-US" smtClean="0"/>
              <a:t>04-Jun-25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D71B62-4AA1-4BFD-B70F-8F7D702887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1441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A97AD-C529-07CC-2F63-111DBCBFA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Endocrine Pancreas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9E8FDC-A207-7976-72B5-0327516B48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1148"/>
            <a:ext cx="9144000" cy="1780666"/>
          </a:xfrm>
        </p:spPr>
        <p:txBody>
          <a:bodyPr>
            <a:normAutofit fontScale="62500" lnSpcReduction="20000"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Date: 04-06-2025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Yerra Vishnu Akhil Raj Kumar 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Senior Resident, AIIMS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Bibinagar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MBBS- AIIMS Patna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Bio-Design Fellow- IIT Hyderabad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 Physiology- AIIMS Raipur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572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875E4-3937-0D6C-B337-9A5A4D521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22E904-9AE9-3437-50D0-82090A0EEE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CBDA0F-A83A-315A-314D-1CFBC8DA7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667" y="434007"/>
            <a:ext cx="10416620" cy="598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176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062F4-3263-9653-BCF8-DA6846454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BC09D-EC66-0144-791A-C3FE9B0EF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4958CF-9C2A-1D23-113C-DBDDB2B62B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3602" y="527901"/>
            <a:ext cx="3244796" cy="5802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8003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43CA6-C358-7F5C-52A9-2C71F7B62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E0E01-D3AD-DD21-F1FA-7C7BD3BBD6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087159-5F9E-A013-DB84-57E026352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6977" y="215203"/>
            <a:ext cx="6978046" cy="642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2880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E991A-5CB4-F737-E21D-D5471FBD9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3D4DB-88C2-C969-7ED5-9A5381004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8D0978-4F1B-4DE3-BFAB-33D893C7F9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1758" y="652075"/>
            <a:ext cx="6868484" cy="555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7942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95641-EA86-C4D0-9E0A-27D47E8B2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E3188A-ECB8-4D50-4F23-BD31F08E7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34B35C-064D-E46B-1433-2393784409A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10" t="2530" r="6926"/>
          <a:stretch/>
        </p:blipFill>
        <p:spPr>
          <a:xfrm>
            <a:off x="1234126" y="537102"/>
            <a:ext cx="9654911" cy="581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889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FB640-072D-36F3-C70F-B7122637D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19D4D-A4DB-433D-AD57-128BB7BD5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88E58D-CD61-4065-4A0E-A037E0FBF7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890" y="871180"/>
            <a:ext cx="6954220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723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1BE3A-E63F-DEEA-11D8-E80B7A5CD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EB754-7F2D-6443-7710-D4B0A72D9E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558904-ABA4-F81B-138C-5BA509E01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8442" y="339312"/>
            <a:ext cx="5201999" cy="623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5229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FC5D1-B53A-1B12-EB9B-303BDA242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sz="4400" b="1" dirty="0"/>
              <a:t>Secretions- Glucagon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94D24-2B06-F1D9-55E1-95AC00E76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153057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E8E06-978B-0759-874F-11D31B2B3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F1D54-8049-5C11-2412-107269B4E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4C3DF5-765C-D60F-7F37-C4349633B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9627" y="681037"/>
            <a:ext cx="8484762" cy="505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5910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8CBC6-E3E5-D132-BCBD-C2B80AFD5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CA4AA-7225-FE6E-0347-862F6B7CC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sz="4400" b="1" dirty="0"/>
              <a:t>Secretions- </a:t>
            </a:r>
            <a:r>
              <a:rPr lang="en-US" b="1" dirty="0"/>
              <a:t>Somatostatin and Pancreatic Polypeptide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DA67E-FB83-016D-70AB-52A6DD2597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126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4B820-9BDD-6C38-D0AE-89A1750DE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FCAC8-48F9-FACF-E62D-F617886B0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Case Scenario</a:t>
            </a:r>
          </a:p>
          <a:p>
            <a:r>
              <a:rPr lang="en-US" dirty="0"/>
              <a:t>Basic Functional Anatomy</a:t>
            </a:r>
          </a:p>
          <a:p>
            <a:r>
              <a:rPr lang="en-US" dirty="0"/>
              <a:t>Secretions and Functions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7281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4DCA86-348B-B0D1-AED2-AB6224AC7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9479124-2001-DC7B-1FAF-C6460D3C4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409995"/>
            <a:ext cx="5157787" cy="823912"/>
          </a:xfrm>
        </p:spPr>
        <p:txBody>
          <a:bodyPr/>
          <a:lstStyle/>
          <a:p>
            <a:r>
              <a:rPr lang="en-US" dirty="0"/>
              <a:t>Somatostatin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1DF7DE-D910-70CA-D650-A5678FFB5B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1278775"/>
            <a:ext cx="5157787" cy="4910888"/>
          </a:xfrm>
        </p:spPr>
        <p:txBody>
          <a:bodyPr>
            <a:normAutofit/>
          </a:bodyPr>
          <a:lstStyle/>
          <a:p>
            <a:r>
              <a:rPr lang="en-US" dirty="0"/>
              <a:t>Inhibits secretion of both insulin and glucagon.</a:t>
            </a:r>
          </a:p>
          <a:p>
            <a:r>
              <a:rPr lang="en-US" dirty="0"/>
              <a:t>Increases motility of stomach, duodenum and gall bladder.</a:t>
            </a:r>
          </a:p>
          <a:p>
            <a:r>
              <a:rPr lang="en-US" dirty="0"/>
              <a:t>Decrease secretion of HCl, Pepsin, Gastrin, Secretin, Intestinal Juice and Pancreatic juice</a:t>
            </a:r>
          </a:p>
          <a:p>
            <a:r>
              <a:rPr lang="en-US" dirty="0"/>
              <a:t>Inhibits growth hormone secretion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70B5276-C612-49D5-5E1D-3728DE03C0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9512" y="409995"/>
            <a:ext cx="5183188" cy="823912"/>
          </a:xfrm>
        </p:spPr>
        <p:txBody>
          <a:bodyPr/>
          <a:lstStyle/>
          <a:p>
            <a:r>
              <a:rPr lang="en-US" dirty="0"/>
              <a:t>Pancreatic polypeptide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2D23E09-A903-6CFC-0111-F948141C8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1233907"/>
            <a:ext cx="5183188" cy="4955756"/>
          </a:xfrm>
        </p:spPr>
        <p:txBody>
          <a:bodyPr>
            <a:normAutofit/>
          </a:bodyPr>
          <a:lstStyle/>
          <a:p>
            <a:r>
              <a:rPr lang="en-US" dirty="0"/>
              <a:t>It is secreted response to food ingestion via cholinergic stimulation.</a:t>
            </a:r>
          </a:p>
          <a:p>
            <a:r>
              <a:rPr lang="en-US" dirty="0"/>
              <a:t>Increased plasma levels of PP serve as markers for the presence of islet cell tumors.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1400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2348B-B182-F21E-7297-E81C190FA6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F979E-95B0-31BA-FE10-BCD3EF765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85062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275D4-AFA7-C6EE-B761-32F7B551F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/>
              <a:t>Case Scenario</a:t>
            </a:r>
          </a:p>
        </p:txBody>
      </p:sp>
    </p:spTree>
    <p:extLst>
      <p:ext uri="{BB962C8B-B14F-4D97-AF65-F5344CB8AC3E}">
        <p14:creationId xmlns:p14="http://schemas.microsoft.com/office/powerpoint/2010/main" val="145682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13EA7C-0D67-4E73-1BC7-BFC46336C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55A11-2358-3468-653A-97B1F4519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41023"/>
            <a:ext cx="10515600" cy="5608948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  <a:buNone/>
            </a:pPr>
            <a:r>
              <a:rPr lang="en-US" dirty="0"/>
              <a:t>A 22-year-old woman with a history of </a:t>
            </a:r>
            <a:r>
              <a:rPr lang="en-US" b="1" dirty="0"/>
              <a:t>Type 1 Diabetes Mellitus</a:t>
            </a:r>
            <a:r>
              <a:rPr lang="en-US" dirty="0"/>
              <a:t> is brought</a:t>
            </a:r>
          </a:p>
          <a:p>
            <a:pPr>
              <a:lnSpc>
                <a:spcPct val="120000"/>
              </a:lnSpc>
              <a:buNone/>
            </a:pPr>
            <a:r>
              <a:rPr lang="en-US" dirty="0"/>
              <a:t>to the emergency department with complaints of </a:t>
            </a:r>
            <a:r>
              <a:rPr lang="en-US" b="1" dirty="0"/>
              <a:t>nausea, vomiting</a:t>
            </a:r>
            <a:r>
              <a:rPr lang="en-US" dirty="0"/>
              <a:t>, and</a:t>
            </a:r>
          </a:p>
          <a:p>
            <a:pPr>
              <a:lnSpc>
                <a:spcPct val="120000"/>
              </a:lnSpc>
              <a:buNone/>
            </a:pPr>
            <a:r>
              <a:rPr lang="en-US" b="1" dirty="0"/>
              <a:t>abdominal pain</a:t>
            </a:r>
            <a:r>
              <a:rPr lang="en-US" dirty="0"/>
              <a:t> for the past 2 days. She also reports </a:t>
            </a:r>
            <a:r>
              <a:rPr lang="en-US" b="1" dirty="0"/>
              <a:t>polyuria</a:t>
            </a:r>
            <a:r>
              <a:rPr lang="en-US" dirty="0"/>
              <a:t>, </a:t>
            </a:r>
            <a:r>
              <a:rPr lang="en-US" b="1" dirty="0"/>
              <a:t>polydipsia</a:t>
            </a:r>
            <a:r>
              <a:rPr lang="en-US" dirty="0"/>
              <a:t>,</a:t>
            </a:r>
          </a:p>
          <a:p>
            <a:pPr>
              <a:lnSpc>
                <a:spcPct val="120000"/>
              </a:lnSpc>
              <a:buNone/>
            </a:pPr>
            <a:r>
              <a:rPr lang="en-US" dirty="0"/>
              <a:t>and increasing </a:t>
            </a:r>
            <a:r>
              <a:rPr lang="en-US" b="1" dirty="0"/>
              <a:t>fatigue</a:t>
            </a:r>
            <a:r>
              <a:rPr lang="en-US" dirty="0"/>
              <a:t>. She has missed her insulin doses for the past 3 days.</a:t>
            </a:r>
          </a:p>
          <a:p>
            <a:pPr>
              <a:buNone/>
            </a:pPr>
            <a:endParaRPr lang="en-US" i="1" dirty="0"/>
          </a:p>
          <a:p>
            <a:pPr>
              <a:buNone/>
            </a:pPr>
            <a:r>
              <a:rPr lang="en-US" i="1" dirty="0"/>
              <a:t>On examination: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BP: 90/60 mmHg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HR: 112 bpm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RR: 28/min with deep, rapid breathing (Kussmaul respiration)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Temperature: 37.5°C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GCS: 15/15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Breath: fruity odor noted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5460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5F5F2-0686-2171-CDD0-00E6FC34D8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94E415-2541-6EE4-CC7E-2F6B11C9A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graphicFrame>
        <p:nvGraphicFramePr>
          <p:cNvPr id="2" name="Content Placeholder 1">
            <a:extLst>
              <a:ext uri="{FF2B5EF4-FFF2-40B4-BE49-F238E27FC236}">
                <a16:creationId xmlns:a16="http://schemas.microsoft.com/office/drawing/2014/main" id="{57A20F85-67D4-6B51-3B24-C100C414A8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7070102"/>
              </p:ext>
            </p:extLst>
          </p:nvPr>
        </p:nvGraphicFramePr>
        <p:xfrm>
          <a:off x="838200" y="1505865"/>
          <a:ext cx="10515600" cy="4154568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197722417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4216371763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719780420"/>
                    </a:ext>
                  </a:extLst>
                </a:gridCol>
              </a:tblGrid>
              <a:tr h="519321">
                <a:tc>
                  <a:txBody>
                    <a:bodyPr/>
                    <a:lstStyle/>
                    <a:p>
                      <a:r>
                        <a:rPr lang="en-US" b="1"/>
                        <a:t>Test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/>
                        <a:t>Value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Normal Range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31406302"/>
                  </a:ext>
                </a:extLst>
              </a:tr>
              <a:tr h="519321">
                <a:tc>
                  <a:txBody>
                    <a:bodyPr/>
                    <a:lstStyle/>
                    <a:p>
                      <a:r>
                        <a:rPr lang="en-US" dirty="0"/>
                        <a:t>Blood glucose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460 mg/dL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70–110 mg/dL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88986880"/>
                  </a:ext>
                </a:extLst>
              </a:tr>
              <a:tr h="519321">
                <a:tc>
                  <a:txBody>
                    <a:bodyPr/>
                    <a:lstStyle/>
                    <a:p>
                      <a:r>
                        <a:rPr lang="en-US"/>
                        <a:t>Arterial pH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7.12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7.35–7.45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6117715"/>
                  </a:ext>
                </a:extLst>
              </a:tr>
              <a:tr h="519321">
                <a:tc>
                  <a:txBody>
                    <a:bodyPr/>
                    <a:lstStyle/>
                    <a:p>
                      <a:r>
                        <a:rPr lang="en-US"/>
                        <a:t>Serum bicarbonate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9 mEq/L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22–28 mEq/L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3074140"/>
                  </a:ext>
                </a:extLst>
              </a:tr>
              <a:tr h="519321">
                <a:tc>
                  <a:txBody>
                    <a:bodyPr/>
                    <a:lstStyle/>
                    <a:p>
                      <a:r>
                        <a:rPr lang="en-US"/>
                        <a:t>Serum ketones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Strongly positive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Negative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69020143"/>
                  </a:ext>
                </a:extLst>
              </a:tr>
              <a:tr h="519321">
                <a:tc>
                  <a:txBody>
                    <a:bodyPr/>
                    <a:lstStyle/>
                    <a:p>
                      <a:r>
                        <a:rPr lang="en-US"/>
                        <a:t>Serum sodium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128 </a:t>
                      </a:r>
                      <a:r>
                        <a:rPr lang="en-US" dirty="0" err="1"/>
                        <a:t>mEq</a:t>
                      </a:r>
                      <a:r>
                        <a:rPr lang="en-US" dirty="0"/>
                        <a:t>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135–145 mEq/L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2435749"/>
                  </a:ext>
                </a:extLst>
              </a:tr>
              <a:tr h="519321">
                <a:tc>
                  <a:txBody>
                    <a:bodyPr/>
                    <a:lstStyle/>
                    <a:p>
                      <a:r>
                        <a:rPr lang="en-US"/>
                        <a:t>Serum potassium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5.6 mEq/L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3.5–5.0 mEq/L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5205341"/>
                  </a:ext>
                </a:extLst>
              </a:tr>
              <a:tr h="519321">
                <a:tc>
                  <a:txBody>
                    <a:bodyPr/>
                    <a:lstStyle/>
                    <a:p>
                      <a:r>
                        <a:rPr lang="en-US"/>
                        <a:t>Urine ketones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Positive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83764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6745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25593A-88FD-D3DF-5F5A-E59C65B9E7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0A6745B-2F32-2F20-2AEC-2468FBA461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8F41A9-14BC-7134-53B4-0A994A097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41023"/>
            <a:ext cx="10515600" cy="5608948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/>
              <a:t>What is the most important initial step in the management of this</a:t>
            </a:r>
          </a:p>
          <a:p>
            <a:pPr>
              <a:buNone/>
            </a:pPr>
            <a:r>
              <a:rPr lang="en-US" b="1" dirty="0"/>
              <a:t>patient?</a:t>
            </a:r>
            <a:endParaRPr lang="en-US" dirty="0"/>
          </a:p>
          <a:p>
            <a:pPr marL="0" indent="0">
              <a:lnSpc>
                <a:spcPct val="150000"/>
              </a:lnSpc>
              <a:buNone/>
            </a:pPr>
            <a:r>
              <a:rPr lang="en-US" dirty="0"/>
              <a:t>A. Administer intravenous insulin bolus</a:t>
            </a:r>
            <a:br>
              <a:rPr lang="en-US" dirty="0"/>
            </a:br>
            <a:r>
              <a:rPr lang="en-US" dirty="0"/>
              <a:t>B. Start sodium bicarbonate infusion</a:t>
            </a:r>
            <a:br>
              <a:rPr lang="en-US" dirty="0"/>
            </a:br>
            <a:r>
              <a:rPr lang="en-US" dirty="0"/>
              <a:t>C. Begin aggressive intravenous fluid resuscitation</a:t>
            </a:r>
            <a:br>
              <a:rPr lang="en-US" dirty="0"/>
            </a:br>
            <a:r>
              <a:rPr lang="en-US" dirty="0"/>
              <a:t>D. Administer potassium chloride immediately</a:t>
            </a:r>
          </a:p>
        </p:txBody>
      </p:sp>
    </p:spTree>
    <p:extLst>
      <p:ext uri="{BB962C8B-B14F-4D97-AF65-F5344CB8AC3E}">
        <p14:creationId xmlns:p14="http://schemas.microsoft.com/office/powerpoint/2010/main" val="3156435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C9245-177E-6B16-2EA3-C26E72560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9824"/>
            <a:ext cx="10515600" cy="1621958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/>
              <a:t>Basic Functional Anatomy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82C14-D20C-2B51-6B01-709C5E04B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92875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13F32-7B7F-5B15-F990-65D61B05F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E14304-5482-9926-D2D1-4D9B0D8BE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F9DBE1-379E-26AB-F44C-69A8DCAB3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513" y="1254803"/>
            <a:ext cx="7906974" cy="410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6922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BF9CD-BDDD-3AC9-D4B5-4E6C7BC8A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41542"/>
            <a:ext cx="10515600" cy="1650239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/>
              <a:t>Secretions- Insulin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44D78-4870-923E-59C1-A4BC9CD0C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11391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121</TotalTime>
  <Words>341</Words>
  <Application>Microsoft Office PowerPoint</Application>
  <PresentationFormat>Widescreen</PresentationFormat>
  <Paragraphs>91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Times New Roman</vt:lpstr>
      <vt:lpstr>Office Theme</vt:lpstr>
      <vt:lpstr>Endocrine Pancreas</vt:lpstr>
      <vt:lpstr>Contents</vt:lpstr>
      <vt:lpstr>Case Scenario</vt:lpstr>
      <vt:lpstr> </vt:lpstr>
      <vt:lpstr> </vt:lpstr>
      <vt:lpstr> </vt:lpstr>
      <vt:lpstr>Basic Functional Anatomy</vt:lpstr>
      <vt:lpstr> </vt:lpstr>
      <vt:lpstr>Secretions- Insulin</vt:lpstr>
      <vt:lpstr> </vt:lpstr>
      <vt:lpstr> </vt:lpstr>
      <vt:lpstr> </vt:lpstr>
      <vt:lpstr> </vt:lpstr>
      <vt:lpstr> </vt:lpstr>
      <vt:lpstr> </vt:lpstr>
      <vt:lpstr> </vt:lpstr>
      <vt:lpstr>Secretions- Glucagon</vt:lpstr>
      <vt:lpstr> </vt:lpstr>
      <vt:lpstr>Secretions- Somatostatin and Pancreatic Polypeptide</vt:lpstr>
      <vt:lpstr>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Vishnu Akhil Raj Kumar Yerra</dc:creator>
  <cp:lastModifiedBy>Vishnu Akhil Raj Kumar Yerra</cp:lastModifiedBy>
  <cp:revision>19</cp:revision>
  <dcterms:created xsi:type="dcterms:W3CDTF">2025-06-03T08:22:01Z</dcterms:created>
  <dcterms:modified xsi:type="dcterms:W3CDTF">2025-06-04T04:55:44Z</dcterms:modified>
</cp:coreProperties>
</file>

<file path=docProps/thumbnail.jpeg>
</file>